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  <p:sldId id="268" r:id="rId11"/>
    <p:sldId id="263" r:id="rId12"/>
    <p:sldId id="266" r:id="rId13"/>
  </p:sldIdLst>
  <p:sldSz cx="18288000" cy="10287000"/>
  <p:notesSz cx="6797675" cy="9925050"/>
  <p:embeddedFontLst>
    <p:embeddedFont>
      <p:font typeface="Arimo Italics" panose="020B0604020202020204" charset="0"/>
      <p:regular r:id="rId14"/>
    </p:embeddedFont>
    <p:embeddedFont>
      <p:font typeface="Evolventa" panose="020B0604020202020204" charset="0"/>
      <p:regular r:id="rId15"/>
    </p:embeddedFont>
    <p:embeddedFont>
      <p:font typeface="Evolventa Bold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Evolventa Italics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 autoAdjust="0"/>
    <p:restoredTop sz="94622" autoAdjust="0"/>
  </p:normalViewPr>
  <p:slideViewPr>
    <p:cSldViewPr>
      <p:cViewPr varScale="1">
        <p:scale>
          <a:sx n="56" d="100"/>
          <a:sy n="56" d="100"/>
        </p:scale>
        <p:origin x="62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1584715" y="1035730"/>
            <a:ext cx="4151325" cy="670921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13937515" y="1547555"/>
            <a:ext cx="4631906" cy="873944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8839200" y="2485594"/>
            <a:ext cx="5665771" cy="7801406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sp>
        <p:nvSpPr>
          <p:cNvPr id="12" name="TextBox 12"/>
          <p:cNvSpPr txBox="1"/>
          <p:nvPr/>
        </p:nvSpPr>
        <p:spPr>
          <a:xfrm>
            <a:off x="533400" y="4152901"/>
            <a:ext cx="5791200" cy="7772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47"/>
              </a:lnSpc>
            </a:pPr>
            <a:r>
              <a:rPr lang="en-US" sz="3315" spc="-66" dirty="0" err="1">
                <a:solidFill>
                  <a:srgbClr val="4D2F23"/>
                </a:solidFill>
                <a:latin typeface="Evolventa Italics"/>
              </a:rPr>
              <a:t>Выполнили</a:t>
            </a:r>
            <a:r>
              <a:rPr lang="en-US" sz="3315" spc="-66" dirty="0">
                <a:solidFill>
                  <a:srgbClr val="4D2F23"/>
                </a:solidFill>
                <a:latin typeface="Evolventa Italics"/>
              </a:rPr>
              <a:t> </a:t>
            </a:r>
            <a:r>
              <a:rPr lang="en-US" sz="3315" spc="-66" dirty="0" err="1">
                <a:solidFill>
                  <a:srgbClr val="4D2F23"/>
                </a:solidFill>
                <a:latin typeface="Evolventa Italics"/>
              </a:rPr>
              <a:t>ученики</a:t>
            </a:r>
            <a:r>
              <a:rPr lang="en-US" sz="3315" spc="-66" dirty="0">
                <a:solidFill>
                  <a:srgbClr val="4D2F23"/>
                </a:solidFill>
                <a:latin typeface="Evolventa Italics"/>
              </a:rPr>
              <a:t> 7 «А» </a:t>
            </a:r>
            <a:r>
              <a:rPr lang="en-US" sz="3315" spc="-66" dirty="0" err="1">
                <a:solidFill>
                  <a:srgbClr val="4D2F23"/>
                </a:solidFill>
                <a:latin typeface="Evolventa Italics"/>
              </a:rPr>
              <a:t>класса</a:t>
            </a:r>
            <a:endParaRPr lang="en-US" sz="3315" spc="-66" dirty="0">
              <a:solidFill>
                <a:srgbClr val="4D2F23"/>
              </a:solidFill>
              <a:latin typeface="Evolventa Italics"/>
            </a:endParaRPr>
          </a:p>
          <a:p>
            <a:pPr>
              <a:lnSpc>
                <a:spcPts val="3647"/>
              </a:lnSpc>
            </a:pP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Никифорова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Александра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,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Семакова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Карина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,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Растобаров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Константин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,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Носов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 </a:t>
            </a:r>
            <a:r>
              <a:rPr lang="en-US" sz="3315" spc="-9" dirty="0" err="1" smtClean="0">
                <a:solidFill>
                  <a:srgbClr val="4D2F23"/>
                </a:solidFill>
                <a:latin typeface="Arimo Italics"/>
              </a:rPr>
              <a:t>Владислав</a:t>
            </a:r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,</a:t>
            </a:r>
          </a:p>
          <a:p>
            <a:pPr>
              <a:lnSpc>
                <a:spcPts val="3647"/>
              </a:lnSpc>
            </a:pPr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Волков Кирилл,</a:t>
            </a:r>
          </a:p>
          <a:p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Скорняков Игорь</a:t>
            </a:r>
          </a:p>
          <a:p>
            <a:pPr algn="r"/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  Руководитель проекта:</a:t>
            </a:r>
          </a:p>
          <a:p>
            <a:pPr algn="r"/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Учитель биологии</a:t>
            </a:r>
          </a:p>
          <a:p>
            <a:pPr algn="r"/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Сергеева Светлана Степановна</a:t>
            </a:r>
            <a:endParaRPr lang="ru-RU" sz="3600" dirty="0" smtClean="0"/>
          </a:p>
          <a:p>
            <a:pPr algn="r"/>
            <a:endParaRPr lang="ru-RU" sz="3600" dirty="0" smtClean="0"/>
          </a:p>
          <a:p>
            <a:pPr algn="r">
              <a:lnSpc>
                <a:spcPts val="3647"/>
              </a:lnSpc>
            </a:pPr>
            <a:endParaRPr lang="ru-RU" sz="3315" spc="-9" dirty="0" smtClean="0">
              <a:solidFill>
                <a:srgbClr val="4D2F23"/>
              </a:solidFill>
              <a:latin typeface="Arimo Italics"/>
            </a:endParaRPr>
          </a:p>
          <a:p>
            <a:pPr>
              <a:lnSpc>
                <a:spcPts val="3647"/>
              </a:lnSpc>
            </a:pPr>
            <a:endParaRPr lang="ru-RU" sz="3315" spc="-9" dirty="0" smtClean="0">
              <a:solidFill>
                <a:srgbClr val="4D2F23"/>
              </a:solidFill>
              <a:latin typeface="Arimo Italics"/>
            </a:endParaRPr>
          </a:p>
          <a:p>
            <a:pPr>
              <a:lnSpc>
                <a:spcPts val="3647"/>
              </a:lnSpc>
            </a:pPr>
            <a:endParaRPr lang="en-US" sz="3315" spc="-9" dirty="0">
              <a:solidFill>
                <a:srgbClr val="4D2F23"/>
              </a:solidFill>
              <a:latin typeface="Arimo Italics"/>
            </a:endParaRPr>
          </a:p>
          <a:p>
            <a:pPr>
              <a:lnSpc>
                <a:spcPts val="364"/>
              </a:lnSpc>
            </a:pPr>
            <a:endParaRPr dirty="0"/>
          </a:p>
        </p:txBody>
      </p:sp>
      <p:sp>
        <p:nvSpPr>
          <p:cNvPr id="13" name="TextBox 13"/>
          <p:cNvSpPr txBox="1"/>
          <p:nvPr/>
        </p:nvSpPr>
        <p:spPr>
          <a:xfrm>
            <a:off x="0" y="892855"/>
            <a:ext cx="11584715" cy="305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5"/>
              </a:lnSpc>
              <a:spcBef>
                <a:spcPct val="0"/>
              </a:spcBef>
            </a:pPr>
            <a:r>
              <a:rPr lang="en-US" sz="6814" spc="-136">
                <a:solidFill>
                  <a:srgbClr val="4D2F23"/>
                </a:solidFill>
                <a:latin typeface="Evolventa"/>
              </a:rPr>
              <a:t>ПРОЕКТ</a:t>
            </a:r>
          </a:p>
          <a:p>
            <a:pPr algn="ctr">
              <a:lnSpc>
                <a:spcPts val="7495"/>
              </a:lnSpc>
              <a:spcBef>
                <a:spcPct val="0"/>
              </a:spcBef>
            </a:pPr>
            <a:r>
              <a:rPr lang="en-US" sz="6814" spc="-136">
                <a:solidFill>
                  <a:srgbClr val="4D2F23"/>
                </a:solidFill>
                <a:latin typeface="Evolventa"/>
              </a:rPr>
              <a:t>На тему «Актуальные проблемы подростков»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4325600" y="1257300"/>
            <a:ext cx="4461181" cy="864151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304800" y="2476500"/>
            <a:ext cx="14706600" cy="75020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 smtClean="0">
                <a:solidFill>
                  <a:srgbClr val="000000"/>
                </a:solidFill>
                <a:latin typeface="Evolventa"/>
              </a:rPr>
              <a:t>Рекомендации: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Как улучшить взаимоотношения с родителями: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1.Начните с себя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2.Будте благодарны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3.Эмоционально </a:t>
            </a:r>
            <a:r>
              <a:rPr lang="ru-RU" sz="4800" b="1" dirty="0" err="1">
                <a:solidFill>
                  <a:srgbClr val="000000"/>
                </a:solidFill>
                <a:latin typeface="Evolventa"/>
              </a:rPr>
              <a:t>дистантируйтесь</a:t>
            </a:r>
            <a:r>
              <a:rPr lang="ru-RU" sz="4800" b="1" dirty="0">
                <a:solidFill>
                  <a:srgbClr val="000000"/>
                </a:solidFill>
                <a:latin typeface="Evolventa"/>
              </a:rPr>
              <a:t> от родителей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4.Научитесь оценивать ситуацию с точки зрения родителей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5.Развивайте в себе самостоятельную личность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6.Посторайтесь понять причины проблем в отношении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7.Не позволяйте проблемам усугубиться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8.Сохраняйте спокойствие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9.Будте открыты и честны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0000"/>
                </a:solidFill>
                <a:latin typeface="Evolventa"/>
              </a:rPr>
              <a:t>10.Избегайте лишних споров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endParaRPr lang="en-US" sz="4800" b="1" dirty="0">
              <a:solidFill>
                <a:srgbClr val="000000"/>
              </a:solidFill>
              <a:latin typeface="Evolventa"/>
            </a:endParaRPr>
          </a:p>
        </p:txBody>
      </p:sp>
    </p:spTree>
    <p:extLst>
      <p:ext uri="{BB962C8B-B14F-4D97-AF65-F5344CB8AC3E}">
        <p14:creationId xmlns:p14="http://schemas.microsoft.com/office/powerpoint/2010/main" val="119973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4325600" y="1257300"/>
            <a:ext cx="4461181" cy="864151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304800" y="2476500"/>
            <a:ext cx="14706600" cy="5001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en-US" sz="4800" dirty="0" err="1">
                <a:solidFill>
                  <a:srgbClr val="000000"/>
                </a:solidFill>
                <a:latin typeface="Evolventa Bold"/>
              </a:rPr>
              <a:t>Заключение</a:t>
            </a:r>
            <a:r>
              <a:rPr lang="en-US" sz="4800" dirty="0">
                <a:solidFill>
                  <a:srgbClr val="000000"/>
                </a:solidFill>
                <a:latin typeface="Evolventa Bold"/>
              </a:rPr>
              <a:t>.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Evolventa"/>
              </a:rPr>
              <a:t>В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процессе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выполнения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работы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мы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поняли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что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проблемы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и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волнения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у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большинства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подростков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сходятся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.     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Evolventa"/>
              </a:rPr>
              <a:t>    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Цель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проекта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достигнута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: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выявлены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проблемы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волнующие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подростков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и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составлены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рекомендации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по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их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решению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. </a:t>
            </a:r>
            <a:r>
              <a:rPr lang="en-US" sz="4800" dirty="0" err="1" smtClean="0">
                <a:solidFill>
                  <a:srgbClr val="000000"/>
                </a:solidFill>
                <a:latin typeface="Evolventa"/>
              </a:rPr>
              <a:t>Предложенные</a:t>
            </a:r>
            <a:r>
              <a:rPr lang="en-US" sz="4800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рекомендации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научат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конструктивным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способам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решения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актуальных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проблем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подростков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1584715" y="1035730"/>
            <a:ext cx="4151325" cy="670921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13937515" y="1547555"/>
            <a:ext cx="4631906" cy="873944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8839200" y="2485594"/>
            <a:ext cx="5665771" cy="7801406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sp>
        <p:nvSpPr>
          <p:cNvPr id="12" name="TextBox 12"/>
          <p:cNvSpPr txBox="1"/>
          <p:nvPr/>
        </p:nvSpPr>
        <p:spPr>
          <a:xfrm>
            <a:off x="533400" y="4152901"/>
            <a:ext cx="5791200" cy="7772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47"/>
              </a:lnSpc>
            </a:pPr>
            <a:r>
              <a:rPr lang="en-US" sz="3315" spc="-66" dirty="0" err="1">
                <a:solidFill>
                  <a:srgbClr val="4D2F23"/>
                </a:solidFill>
                <a:latin typeface="Evolventa Italics"/>
              </a:rPr>
              <a:t>Выполнили</a:t>
            </a:r>
            <a:r>
              <a:rPr lang="en-US" sz="3315" spc="-66" dirty="0">
                <a:solidFill>
                  <a:srgbClr val="4D2F23"/>
                </a:solidFill>
                <a:latin typeface="Evolventa Italics"/>
              </a:rPr>
              <a:t> </a:t>
            </a:r>
            <a:r>
              <a:rPr lang="en-US" sz="3315" spc="-66" dirty="0" err="1">
                <a:solidFill>
                  <a:srgbClr val="4D2F23"/>
                </a:solidFill>
                <a:latin typeface="Evolventa Italics"/>
              </a:rPr>
              <a:t>ученики</a:t>
            </a:r>
            <a:r>
              <a:rPr lang="en-US" sz="3315" spc="-66" dirty="0">
                <a:solidFill>
                  <a:srgbClr val="4D2F23"/>
                </a:solidFill>
                <a:latin typeface="Evolventa Italics"/>
              </a:rPr>
              <a:t> 7 «А» </a:t>
            </a:r>
            <a:r>
              <a:rPr lang="en-US" sz="3315" spc="-66" dirty="0" err="1">
                <a:solidFill>
                  <a:srgbClr val="4D2F23"/>
                </a:solidFill>
                <a:latin typeface="Evolventa Italics"/>
              </a:rPr>
              <a:t>класса</a:t>
            </a:r>
            <a:endParaRPr lang="en-US" sz="3315" spc="-66" dirty="0">
              <a:solidFill>
                <a:srgbClr val="4D2F23"/>
              </a:solidFill>
              <a:latin typeface="Evolventa Italics"/>
            </a:endParaRPr>
          </a:p>
          <a:p>
            <a:pPr>
              <a:lnSpc>
                <a:spcPts val="3647"/>
              </a:lnSpc>
            </a:pP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Никифорова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Александра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,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Семакова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Карина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,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Растобаров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Константин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, </a:t>
            </a:r>
            <a:r>
              <a:rPr lang="en-US" sz="3315" spc="-9" dirty="0" err="1">
                <a:solidFill>
                  <a:srgbClr val="4D2F23"/>
                </a:solidFill>
                <a:latin typeface="Arimo Italics"/>
              </a:rPr>
              <a:t>Носов</a:t>
            </a:r>
            <a:r>
              <a:rPr lang="en-US" sz="3315" spc="-9" dirty="0">
                <a:solidFill>
                  <a:srgbClr val="4D2F23"/>
                </a:solidFill>
                <a:latin typeface="Arimo Italics"/>
              </a:rPr>
              <a:t> </a:t>
            </a:r>
            <a:r>
              <a:rPr lang="en-US" sz="3315" spc="-9" dirty="0" err="1" smtClean="0">
                <a:solidFill>
                  <a:srgbClr val="4D2F23"/>
                </a:solidFill>
                <a:latin typeface="Arimo Italics"/>
              </a:rPr>
              <a:t>Владислав</a:t>
            </a:r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,</a:t>
            </a:r>
          </a:p>
          <a:p>
            <a:pPr>
              <a:lnSpc>
                <a:spcPts val="3647"/>
              </a:lnSpc>
            </a:pPr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Волков Кирилл,</a:t>
            </a:r>
          </a:p>
          <a:p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Скорняков Игорь</a:t>
            </a:r>
          </a:p>
          <a:p>
            <a:pPr algn="r"/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  Руководитель проекта:</a:t>
            </a:r>
          </a:p>
          <a:p>
            <a:pPr algn="r"/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Учитель биологии</a:t>
            </a:r>
          </a:p>
          <a:p>
            <a:pPr algn="r"/>
            <a:r>
              <a:rPr lang="ru-RU" sz="3315" spc="-9" dirty="0" smtClean="0">
                <a:solidFill>
                  <a:srgbClr val="4D2F23"/>
                </a:solidFill>
                <a:latin typeface="Arimo Italics"/>
              </a:rPr>
              <a:t>Сергеева Светлана Степановна</a:t>
            </a:r>
            <a:endParaRPr lang="ru-RU" sz="3600" dirty="0" smtClean="0"/>
          </a:p>
          <a:p>
            <a:pPr algn="r"/>
            <a:endParaRPr lang="ru-RU" sz="3600" dirty="0" smtClean="0"/>
          </a:p>
          <a:p>
            <a:pPr algn="r">
              <a:lnSpc>
                <a:spcPts val="3647"/>
              </a:lnSpc>
            </a:pPr>
            <a:endParaRPr lang="ru-RU" sz="3315" spc="-9" dirty="0" smtClean="0">
              <a:solidFill>
                <a:srgbClr val="4D2F23"/>
              </a:solidFill>
              <a:latin typeface="Arimo Italics"/>
            </a:endParaRPr>
          </a:p>
          <a:p>
            <a:pPr>
              <a:lnSpc>
                <a:spcPts val="3647"/>
              </a:lnSpc>
            </a:pPr>
            <a:endParaRPr lang="ru-RU" sz="3315" spc="-9" dirty="0" smtClean="0">
              <a:solidFill>
                <a:srgbClr val="4D2F23"/>
              </a:solidFill>
              <a:latin typeface="Arimo Italics"/>
            </a:endParaRPr>
          </a:p>
          <a:p>
            <a:pPr>
              <a:lnSpc>
                <a:spcPts val="3647"/>
              </a:lnSpc>
            </a:pPr>
            <a:endParaRPr lang="en-US" sz="3315" spc="-9" dirty="0">
              <a:solidFill>
                <a:srgbClr val="4D2F23"/>
              </a:solidFill>
              <a:latin typeface="Arimo Italics"/>
            </a:endParaRPr>
          </a:p>
          <a:p>
            <a:pPr>
              <a:lnSpc>
                <a:spcPts val="364"/>
              </a:lnSpc>
            </a:pPr>
            <a:endParaRPr dirty="0"/>
          </a:p>
        </p:txBody>
      </p:sp>
      <p:sp>
        <p:nvSpPr>
          <p:cNvPr id="13" name="TextBox 13"/>
          <p:cNvSpPr txBox="1"/>
          <p:nvPr/>
        </p:nvSpPr>
        <p:spPr>
          <a:xfrm>
            <a:off x="0" y="892855"/>
            <a:ext cx="11584715" cy="305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5"/>
              </a:lnSpc>
              <a:spcBef>
                <a:spcPct val="0"/>
              </a:spcBef>
            </a:pPr>
            <a:r>
              <a:rPr lang="en-US" sz="6814" spc="-136">
                <a:solidFill>
                  <a:srgbClr val="4D2F23"/>
                </a:solidFill>
                <a:latin typeface="Evolventa"/>
              </a:rPr>
              <a:t>ПРОЕКТ</a:t>
            </a:r>
          </a:p>
          <a:p>
            <a:pPr algn="ctr">
              <a:lnSpc>
                <a:spcPts val="7495"/>
              </a:lnSpc>
              <a:spcBef>
                <a:spcPct val="0"/>
              </a:spcBef>
            </a:pPr>
            <a:r>
              <a:rPr lang="en-US" sz="6814" spc="-136">
                <a:solidFill>
                  <a:srgbClr val="4D2F23"/>
                </a:solidFill>
                <a:latin typeface="Evolventa"/>
              </a:rPr>
              <a:t>На тему «Актуальные проблемы подростков»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sp>
        <p:nvSpPr>
          <p:cNvPr id="9" name="TextBox 9"/>
          <p:cNvSpPr txBox="1"/>
          <p:nvPr/>
        </p:nvSpPr>
        <p:spPr>
          <a:xfrm>
            <a:off x="4495800" y="1409700"/>
            <a:ext cx="12801600" cy="8207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54"/>
              </a:lnSpc>
              <a:spcBef>
                <a:spcPct val="0"/>
              </a:spcBef>
            </a:pPr>
            <a:r>
              <a:rPr lang="en-US" sz="4400" spc="-71" dirty="0" err="1" smtClean="0">
                <a:solidFill>
                  <a:srgbClr val="000000"/>
                </a:solidFill>
                <a:latin typeface="Evolventa"/>
              </a:rPr>
              <a:t>Подростковый</a:t>
            </a: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возраст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–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сложный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и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многом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противоречивый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период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жизни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ребенка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.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Резкие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изменения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происходящие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в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физическом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и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психологическом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облике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особенно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бросаются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в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глаза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родителям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и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педагогам</a:t>
            </a: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.</a:t>
            </a:r>
            <a:endParaRPr lang="ru-RU" sz="4400" spc="-71" dirty="0" smtClean="0">
              <a:solidFill>
                <a:srgbClr val="000000"/>
              </a:solidFill>
              <a:latin typeface="Evolventa"/>
            </a:endParaRPr>
          </a:p>
          <a:p>
            <a:pPr algn="ctr">
              <a:lnSpc>
                <a:spcPts val="3954"/>
              </a:lnSpc>
              <a:spcBef>
                <a:spcPct val="0"/>
              </a:spcBef>
            </a:pP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Подростковый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возраст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–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период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кризиса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в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развитии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личности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ребенка</a:t>
            </a: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.</a:t>
            </a:r>
            <a:endParaRPr lang="en-US" sz="4400" spc="-71" dirty="0">
              <a:solidFill>
                <a:srgbClr val="000000"/>
              </a:solidFill>
              <a:latin typeface="Evolventa"/>
            </a:endParaRPr>
          </a:p>
          <a:p>
            <a:pPr algn="ctr">
              <a:lnSpc>
                <a:spcPts val="3954"/>
              </a:lnSpc>
              <a:spcBef>
                <a:spcPct val="0"/>
              </a:spcBef>
            </a:pP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Основная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особенность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подросткового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возраста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резкие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качественные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изменения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затрагивающие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все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стороны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развития</a:t>
            </a: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.</a:t>
            </a:r>
            <a:endParaRPr lang="ru-RU" sz="4400" spc="-71" dirty="0" smtClean="0">
              <a:solidFill>
                <a:srgbClr val="000000"/>
              </a:solidFill>
              <a:latin typeface="Evolventa"/>
            </a:endParaRPr>
          </a:p>
          <a:p>
            <a:pPr algn="ctr">
              <a:lnSpc>
                <a:spcPts val="3954"/>
              </a:lnSpc>
              <a:spcBef>
                <a:spcPct val="0"/>
              </a:spcBef>
            </a:pP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Часто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интеллектуальное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развитие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школьника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существенно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опережает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развитие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личностных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особенностей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: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интеллекту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он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уже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подросток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, а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особенностям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личности-ребенок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.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4305300"/>
            <a:ext cx="4811249" cy="5635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-685800" y="2415540"/>
            <a:ext cx="4870466" cy="787146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3886200" y="1790700"/>
            <a:ext cx="13716000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3590" dirty="0">
                <a:solidFill>
                  <a:srgbClr val="000000"/>
                </a:solidFill>
                <a:latin typeface="Evolventa"/>
              </a:rPr>
              <a:t>   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Особенности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личности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подростка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можно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довольно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точно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охарактеризовать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в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двух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словах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– </a:t>
            </a:r>
            <a:r>
              <a:rPr lang="en-US" sz="6000" dirty="0" err="1">
                <a:solidFill>
                  <a:srgbClr val="000000"/>
                </a:solidFill>
                <a:latin typeface="Evolventa Bold"/>
              </a:rPr>
              <a:t>стремление</a:t>
            </a:r>
            <a:r>
              <a:rPr lang="en-US" sz="6000" dirty="0">
                <a:solidFill>
                  <a:srgbClr val="000000"/>
                </a:solidFill>
                <a:latin typeface="Evolventa Bold"/>
              </a:rPr>
              <a:t> к </a:t>
            </a:r>
            <a:r>
              <a:rPr lang="en-US" sz="6000" dirty="0" err="1">
                <a:solidFill>
                  <a:srgbClr val="000000"/>
                </a:solidFill>
                <a:latin typeface="Evolventa Bold"/>
              </a:rPr>
              <a:t>самостоятельности</a:t>
            </a:r>
            <a:r>
              <a:rPr lang="en-US" sz="6000" dirty="0">
                <a:solidFill>
                  <a:srgbClr val="000000"/>
                </a:solidFill>
                <a:latin typeface="Evolventa Italics"/>
              </a:rPr>
              <a:t>.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Оно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накладывает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отпечаток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на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все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стороны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личности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поведение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6000" dirty="0" err="1">
                <a:solidFill>
                  <a:srgbClr val="000000"/>
                </a:solidFill>
                <a:latin typeface="Evolventa"/>
              </a:rPr>
              <a:t>чувства</a:t>
            </a:r>
            <a:r>
              <a:rPr lang="en-US" sz="6000" dirty="0">
                <a:solidFill>
                  <a:srgbClr val="000000"/>
                </a:solidFill>
                <a:latin typeface="Evolventa"/>
              </a:rPr>
              <a:t>. </a:t>
            </a:r>
            <a:endParaRPr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3896600" y="773778"/>
            <a:ext cx="4631906" cy="873944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1447800" y="571500"/>
            <a:ext cx="13716000" cy="45012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en-US" sz="4400" spc="-71" dirty="0" err="1">
                <a:solidFill>
                  <a:srgbClr val="000000"/>
                </a:solidFill>
                <a:latin typeface="Evolventa Bold"/>
              </a:rPr>
              <a:t>Актуальность</a:t>
            </a:r>
            <a:r>
              <a:rPr lang="en-US" sz="4400" spc="-71" dirty="0">
                <a:solidFill>
                  <a:srgbClr val="000000"/>
                </a:solidFill>
                <a:latin typeface="Evolventa Bold"/>
              </a:rPr>
              <a:t>: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Вопросам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подросткового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возраста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всегда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уделяется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большое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внимание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.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Очень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часто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подростку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сложно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самому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разобраться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многих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жизненных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ситуациях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.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Поэтому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выявление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проблем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значимых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для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данного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периода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является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актуальным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.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Своевременно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оказанное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внимание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проблемам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подростка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поможет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избежать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много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неприятных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"/>
              </a:rPr>
              <a:t>моментов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47800" y="5143500"/>
            <a:ext cx="12954000" cy="1500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en-US" sz="4400" spc="-71" dirty="0" err="1" smtClean="0">
                <a:solidFill>
                  <a:srgbClr val="000000"/>
                </a:solidFill>
                <a:latin typeface="Evolventa Bold"/>
              </a:rPr>
              <a:t>Проблема</a:t>
            </a:r>
            <a:r>
              <a:rPr lang="en-US" sz="4400" spc="-71" dirty="0" smtClean="0">
                <a:solidFill>
                  <a:srgbClr val="000000"/>
                </a:solidFill>
                <a:latin typeface="Evolventa Bold"/>
              </a:rPr>
              <a:t>:</a:t>
            </a: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 smtClean="0">
                <a:solidFill>
                  <a:srgbClr val="000000"/>
                </a:solidFill>
                <a:latin typeface="Evolventa"/>
              </a:rPr>
              <a:t>Недостаток</a:t>
            </a: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spc="-71" dirty="0" err="1" smtClean="0">
                <a:solidFill>
                  <a:srgbClr val="000000"/>
                </a:solidFill>
                <a:latin typeface="Evolventa"/>
              </a:rPr>
              <a:t>информации</a:t>
            </a: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 у </a:t>
            </a:r>
            <a:r>
              <a:rPr lang="en-US" sz="4400" spc="-71" dirty="0" err="1" smtClean="0">
                <a:solidFill>
                  <a:srgbClr val="000000"/>
                </a:solidFill>
                <a:latin typeface="Evolventa"/>
              </a:rPr>
              <a:t>школьника</a:t>
            </a:r>
            <a:r>
              <a:rPr lang="en-US" sz="4400" spc="-71" dirty="0" smtClean="0">
                <a:solidFill>
                  <a:srgbClr val="000000"/>
                </a:solidFill>
                <a:latin typeface="Evolventa"/>
              </a:rPr>
              <a:t> о </a:t>
            </a:r>
            <a:r>
              <a:rPr lang="en-US" sz="4400" spc="-71" dirty="0" err="1" smtClean="0">
                <a:solidFill>
                  <a:srgbClr val="000000"/>
                </a:solidFill>
                <a:latin typeface="Evolventa"/>
              </a:rPr>
              <a:t>способах</a:t>
            </a:r>
            <a:r>
              <a:rPr lang="ru-RU" sz="4400" spc="-71" dirty="0" smtClean="0">
                <a:solidFill>
                  <a:srgbClr val="000000"/>
                </a:solidFill>
                <a:latin typeface="Evolventa"/>
              </a:rPr>
              <a:t> налаживания взаимоотношений с родителями.</a:t>
            </a:r>
            <a:endParaRPr lang="en-US" sz="4400" spc="-71" dirty="0">
              <a:solidFill>
                <a:srgbClr val="000000"/>
              </a:solidFill>
              <a:latin typeface="Evolventa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371600" y="8115300"/>
            <a:ext cx="13868400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en-US" sz="4400" spc="-71" dirty="0" err="1">
                <a:solidFill>
                  <a:srgbClr val="000000"/>
                </a:solidFill>
                <a:latin typeface="Evolventa Bold"/>
              </a:rPr>
              <a:t>Цель</a:t>
            </a:r>
            <a:r>
              <a:rPr lang="en-US" sz="4400" spc="-71" dirty="0">
                <a:solidFill>
                  <a:srgbClr val="000000"/>
                </a:solidFill>
                <a:latin typeface="Evolventa Bold"/>
              </a:rPr>
              <a:t> </a:t>
            </a:r>
            <a:r>
              <a:rPr lang="en-US" sz="4400" spc="-71" dirty="0" err="1">
                <a:solidFill>
                  <a:srgbClr val="000000"/>
                </a:solidFill>
                <a:latin typeface="Evolventa Bold"/>
              </a:rPr>
              <a:t>проекта</a:t>
            </a:r>
            <a:r>
              <a:rPr lang="en-US" sz="4400" spc="-71" dirty="0">
                <a:solidFill>
                  <a:srgbClr val="000000"/>
                </a:solidFill>
                <a:latin typeface="Evolventa Bold"/>
              </a:rPr>
              <a:t>:</a:t>
            </a:r>
            <a:r>
              <a:rPr lang="en-US" sz="44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ru-RU" sz="4400" spc="-71" dirty="0" smtClean="0">
                <a:solidFill>
                  <a:srgbClr val="000000"/>
                </a:solidFill>
                <a:latin typeface="Evolventa"/>
              </a:rPr>
              <a:t>Помочь подросткам в решении проблем.</a:t>
            </a:r>
            <a:endParaRPr lang="en-US" sz="4400" spc="-71" dirty="0">
              <a:solidFill>
                <a:srgbClr val="000000"/>
              </a:solidFill>
              <a:latin typeface="Evolventa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47800" y="6896100"/>
            <a:ext cx="13411200" cy="1500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en-US" sz="4400" spc="-71" dirty="0" err="1" smtClean="0">
                <a:solidFill>
                  <a:srgbClr val="000000"/>
                </a:solidFill>
                <a:latin typeface="Evolventa Bold"/>
              </a:rPr>
              <a:t>Продукт</a:t>
            </a:r>
            <a:r>
              <a:rPr lang="en-US" sz="4400" spc="-71" dirty="0" smtClean="0">
                <a:solidFill>
                  <a:srgbClr val="000000"/>
                </a:solidFill>
                <a:latin typeface="Evolventa Bold"/>
              </a:rPr>
              <a:t>:</a:t>
            </a:r>
            <a:r>
              <a:rPr lang="ru-RU" sz="4400" dirty="0" smtClean="0">
                <a:latin typeface="Evolventa" charset="0"/>
              </a:rPr>
              <a:t>Занятие, с рекомендациями по решению актуальной проблемы</a:t>
            </a:r>
            <a:r>
              <a:rPr lang="ru-RU" sz="4400" dirty="0" smtClean="0"/>
              <a:t>.</a:t>
            </a:r>
          </a:p>
          <a:p>
            <a:pPr algn="ctr">
              <a:lnSpc>
                <a:spcPts val="3949"/>
              </a:lnSpc>
              <a:spcBef>
                <a:spcPct val="0"/>
              </a:spcBef>
            </a:pPr>
            <a:endParaRPr lang="en-US" sz="4400" spc="-71" dirty="0">
              <a:solidFill>
                <a:srgbClr val="000000"/>
              </a:solidFill>
              <a:latin typeface="Evolvent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3000" y="2019300"/>
            <a:ext cx="11572189" cy="5724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4800" dirty="0" err="1">
                <a:solidFill>
                  <a:srgbClr val="000000"/>
                </a:solidFill>
                <a:latin typeface="Evolventa Bold"/>
              </a:rPr>
              <a:t>Задачи</a:t>
            </a:r>
            <a:r>
              <a:rPr lang="en-US" sz="4800" dirty="0">
                <a:solidFill>
                  <a:srgbClr val="000000"/>
                </a:solidFill>
                <a:latin typeface="Evolventa Bold"/>
              </a:rPr>
              <a:t>:</a:t>
            </a:r>
          </a:p>
          <a:p>
            <a:pPr algn="ctr"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Evolventa Bold"/>
              </a:rPr>
              <a:t>1.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Провести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опрос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подростков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, с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целью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выявления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наиболее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значимых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для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них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проблем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.</a:t>
            </a:r>
          </a:p>
          <a:p>
            <a:pPr algn="ctr"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Evolventa Bold"/>
              </a:rPr>
              <a:t>2.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Обработка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полученных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  в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ходе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опроса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результатов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.</a:t>
            </a:r>
          </a:p>
          <a:p>
            <a:pPr algn="ctr"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Evolventa Bold"/>
              </a:rPr>
              <a:t>3.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Составление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dirty="0" err="1">
                <a:solidFill>
                  <a:srgbClr val="000000"/>
                </a:solidFill>
                <a:latin typeface="Evolventa"/>
              </a:rPr>
              <a:t>рекомендаций</a:t>
            </a:r>
            <a:r>
              <a:rPr lang="en-US" sz="4800" dirty="0">
                <a:solidFill>
                  <a:srgbClr val="000000"/>
                </a:solidFill>
                <a:latin typeface="Evolventa"/>
              </a:rPr>
              <a:t>.</a:t>
            </a:r>
          </a:p>
          <a:p>
            <a:pPr algn="ctr">
              <a:spcBef>
                <a:spcPct val="0"/>
              </a:spcBef>
            </a:pPr>
            <a:endParaRPr sz="3200" dirty="0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2622229" y="2485594"/>
            <a:ext cx="5665771" cy="7801406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3162300"/>
            <a:ext cx="3368986" cy="615339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2667000" y="495300"/>
            <a:ext cx="14678677" cy="65256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88"/>
              </a:lnSpc>
              <a:spcBef>
                <a:spcPct val="0"/>
              </a:spcBef>
            </a:pPr>
            <a:r>
              <a:rPr lang="ru-RU" sz="4400" b="1" spc="-70" dirty="0">
                <a:solidFill>
                  <a:srgbClr val="000000"/>
                </a:solidFill>
                <a:latin typeface="Evolventa"/>
              </a:rPr>
              <a:t>М</a:t>
            </a:r>
            <a:r>
              <a:rPr lang="en-US" sz="4400" b="1" spc="-70" dirty="0" smtClean="0">
                <a:solidFill>
                  <a:srgbClr val="000000"/>
                </a:solidFill>
                <a:latin typeface="Evolventa"/>
              </a:rPr>
              <a:t>ы </a:t>
            </a:r>
            <a:r>
              <a:rPr lang="en-US" sz="4400" b="1" spc="-70" dirty="0" err="1" smtClean="0">
                <a:solidFill>
                  <a:srgbClr val="000000"/>
                </a:solidFill>
                <a:latin typeface="Evolventa"/>
              </a:rPr>
              <a:t>прове</a:t>
            </a: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ли</a:t>
            </a:r>
            <a:r>
              <a:rPr lang="en-US" sz="4400" b="1" spc="-70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опрос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.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Подросткам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было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предложено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в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произвольной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форме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ответить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всего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лишь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на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один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вопрос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: «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Как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вы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считаете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какие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проблемы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беспокоят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подростков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»?</a:t>
            </a:r>
          </a:p>
          <a:p>
            <a:pPr algn="ctr">
              <a:lnSpc>
                <a:spcPts val="3888"/>
              </a:lnSpc>
              <a:spcBef>
                <a:spcPct val="0"/>
              </a:spcBef>
            </a:pP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  В </a:t>
            </a:r>
            <a:r>
              <a:rPr lang="en-US" sz="4400" b="1" spc="-70" dirty="0" err="1" smtClean="0">
                <a:solidFill>
                  <a:srgbClr val="000000"/>
                </a:solidFill>
                <a:latin typeface="Evolventa"/>
              </a:rPr>
              <a:t>опросе</a:t>
            </a:r>
            <a:r>
              <a:rPr lang="en-US" sz="4400" b="1" spc="-70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приняло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участие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24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человека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из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числа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учащихся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7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классов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нашей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школы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. </a:t>
            </a:r>
          </a:p>
          <a:p>
            <a:pPr algn="ctr">
              <a:lnSpc>
                <a:spcPts val="3888"/>
              </a:lnSpc>
              <a:spcBef>
                <a:spcPct val="0"/>
              </a:spcBef>
            </a:pP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Проблемы:</a:t>
            </a:r>
            <a:endParaRPr lang="en-US" sz="4400" b="1" spc="-70" dirty="0">
              <a:solidFill>
                <a:srgbClr val="000000"/>
              </a:solidFill>
              <a:latin typeface="Evolventa"/>
            </a:endParaRPr>
          </a:p>
          <a:p>
            <a:pPr algn="ctr">
              <a:lnSpc>
                <a:spcPts val="3888"/>
              </a:lnSpc>
              <a:spcBef>
                <a:spcPct val="0"/>
              </a:spcBef>
            </a:pPr>
            <a:r>
              <a:rPr lang="en-US" sz="4400" b="1" spc="-70" dirty="0" smtClean="0">
                <a:solidFill>
                  <a:srgbClr val="000000"/>
                </a:solidFill>
                <a:latin typeface="Evolventa Bold"/>
              </a:rPr>
              <a:t>1</a:t>
            </a:r>
            <a:r>
              <a:rPr lang="en-US" sz="4400" b="1" spc="-70" dirty="0">
                <a:solidFill>
                  <a:srgbClr val="000000"/>
                </a:solidFill>
                <a:latin typeface="Evolventa Bold"/>
              </a:rPr>
              <a:t>.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Взаимоотношение с родителями</a:t>
            </a:r>
            <a:r>
              <a:rPr lang="en-US" sz="4400" b="1" spc="-70" dirty="0" smtClean="0">
                <a:solidFill>
                  <a:srgbClr val="000000"/>
                </a:solidFill>
                <a:latin typeface="Evolventa"/>
              </a:rPr>
              <a:t>- </a:t>
            </a: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75</a:t>
            </a:r>
            <a:r>
              <a:rPr lang="en-US" sz="4400" b="1" spc="-70" dirty="0" smtClean="0">
                <a:solidFill>
                  <a:srgbClr val="000000"/>
                </a:solidFill>
                <a:latin typeface="Evolventa"/>
              </a:rPr>
              <a:t>%</a:t>
            </a: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(18 человек)</a:t>
            </a:r>
            <a:endParaRPr lang="en-US" sz="4400" b="1" spc="-70" dirty="0">
              <a:solidFill>
                <a:srgbClr val="000000"/>
              </a:solidFill>
              <a:latin typeface="Evolventa"/>
            </a:endParaRPr>
          </a:p>
          <a:p>
            <a:pPr algn="ctr">
              <a:lnSpc>
                <a:spcPts val="3888"/>
              </a:lnSpc>
              <a:spcBef>
                <a:spcPct val="0"/>
              </a:spcBef>
            </a:pPr>
            <a:r>
              <a:rPr lang="en-US" sz="4400" b="1" spc="-70" dirty="0">
                <a:solidFill>
                  <a:srgbClr val="000000"/>
                </a:solidFill>
                <a:latin typeface="Evolventa Bold"/>
              </a:rPr>
              <a:t>2.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Учеба</a:t>
            </a:r>
            <a:r>
              <a:rPr lang="en-US" sz="4400" b="1" spc="-70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– </a:t>
            </a: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20,8</a:t>
            </a:r>
            <a:r>
              <a:rPr lang="en-US" sz="4400" b="1" spc="-70" dirty="0" smtClean="0">
                <a:solidFill>
                  <a:srgbClr val="000000"/>
                </a:solidFill>
                <a:latin typeface="Evolventa"/>
              </a:rPr>
              <a:t>%</a:t>
            </a: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(5 человек)</a:t>
            </a:r>
            <a:endParaRPr lang="en-US" sz="4400" b="1" spc="-70" dirty="0">
              <a:solidFill>
                <a:srgbClr val="000000"/>
              </a:solidFill>
              <a:latin typeface="Evolventa"/>
            </a:endParaRPr>
          </a:p>
          <a:p>
            <a:pPr algn="ctr">
              <a:lnSpc>
                <a:spcPts val="3888"/>
              </a:lnSpc>
              <a:spcBef>
                <a:spcPct val="0"/>
              </a:spcBef>
            </a:pPr>
            <a:r>
              <a:rPr lang="en-US" sz="4400" b="1" spc="-70" dirty="0">
                <a:solidFill>
                  <a:srgbClr val="000000"/>
                </a:solidFill>
                <a:latin typeface="Evolventa Bold"/>
              </a:rPr>
              <a:t>3. </a:t>
            </a:r>
            <a:r>
              <a:rPr lang="en-US" sz="4400" b="1" spc="-70" dirty="0" err="1">
                <a:solidFill>
                  <a:srgbClr val="000000"/>
                </a:solidFill>
                <a:latin typeface="Evolventa"/>
              </a:rPr>
              <a:t>буллинг</a:t>
            </a:r>
            <a:r>
              <a:rPr lang="en-US" sz="4400" b="1" spc="-70" dirty="0">
                <a:solidFill>
                  <a:srgbClr val="000000"/>
                </a:solidFill>
                <a:latin typeface="Evolventa"/>
              </a:rPr>
              <a:t> – </a:t>
            </a: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4,2</a:t>
            </a:r>
            <a:r>
              <a:rPr lang="en-US" sz="4400" b="1" spc="-70" dirty="0" smtClean="0">
                <a:solidFill>
                  <a:srgbClr val="000000"/>
                </a:solidFill>
                <a:latin typeface="Evolventa"/>
              </a:rPr>
              <a:t>%</a:t>
            </a:r>
            <a:r>
              <a:rPr lang="ru-RU" sz="4400" b="1" spc="-70" dirty="0" smtClean="0">
                <a:solidFill>
                  <a:srgbClr val="000000"/>
                </a:solidFill>
                <a:latin typeface="Evolventa"/>
              </a:rPr>
              <a:t>(1 человек)</a:t>
            </a:r>
          </a:p>
          <a:p>
            <a:pPr algn="ctr">
              <a:lnSpc>
                <a:spcPts val="3888"/>
              </a:lnSpc>
              <a:spcBef>
                <a:spcPct val="0"/>
              </a:spcBef>
            </a:pPr>
            <a:endParaRPr lang="en-US" sz="4400" b="1" spc="-70" dirty="0">
              <a:solidFill>
                <a:srgbClr val="000000"/>
              </a:solidFill>
              <a:latin typeface="Evolventa"/>
            </a:endParaRPr>
          </a:p>
          <a:p>
            <a:pPr algn="ctr">
              <a:lnSpc>
                <a:spcPts val="3888"/>
              </a:lnSpc>
              <a:spcBef>
                <a:spcPct val="0"/>
              </a:spcBef>
            </a:pPr>
            <a:endParaRPr sz="4400" b="1" dirty="0"/>
          </a:p>
          <a:p>
            <a:pPr algn="ctr">
              <a:lnSpc>
                <a:spcPts val="3888"/>
              </a:lnSpc>
              <a:spcBef>
                <a:spcPct val="0"/>
              </a:spcBef>
            </a:pPr>
            <a:endParaRPr sz="4400" b="1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200400" y="7962900"/>
            <a:ext cx="14706600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en-US" sz="4000" spc="-71" dirty="0" err="1" smtClean="0">
                <a:solidFill>
                  <a:srgbClr val="000000"/>
                </a:solidFill>
                <a:latin typeface="Evolventa Bold"/>
              </a:rPr>
              <a:t>Описание</a:t>
            </a:r>
            <a:r>
              <a:rPr lang="en-US" sz="4000" spc="-71" dirty="0" smtClean="0">
                <a:solidFill>
                  <a:srgbClr val="000000"/>
                </a:solidFill>
                <a:latin typeface="Evolventa Bold"/>
              </a:rPr>
              <a:t> </a:t>
            </a:r>
            <a:r>
              <a:rPr lang="en-US" sz="4000" spc="-71" dirty="0" err="1" smtClean="0">
                <a:solidFill>
                  <a:srgbClr val="000000"/>
                </a:solidFill>
                <a:latin typeface="Evolventa Bold"/>
              </a:rPr>
              <a:t>продукта</a:t>
            </a:r>
            <a:r>
              <a:rPr lang="en-US" sz="4000" spc="-71" dirty="0" smtClean="0">
                <a:solidFill>
                  <a:srgbClr val="000000"/>
                </a:solidFill>
                <a:latin typeface="Evolventa Bold"/>
              </a:rPr>
              <a:t>:</a:t>
            </a:r>
            <a:r>
              <a:rPr lang="en-US" sz="400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000" spc="-71" dirty="0" err="1" smtClean="0">
                <a:solidFill>
                  <a:srgbClr val="000000"/>
                </a:solidFill>
                <a:latin typeface="Evolventa"/>
              </a:rPr>
              <a:t>Рекомендации</a:t>
            </a:r>
            <a:r>
              <a:rPr lang="en-US" sz="400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000" spc="-71" dirty="0" err="1" smtClean="0">
                <a:solidFill>
                  <a:srgbClr val="000000"/>
                </a:solidFill>
                <a:latin typeface="Evolventa"/>
              </a:rPr>
              <a:t>по</a:t>
            </a:r>
            <a:r>
              <a:rPr lang="en-US" sz="400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000" spc="-71" dirty="0" err="1" smtClean="0">
                <a:solidFill>
                  <a:srgbClr val="000000"/>
                </a:solidFill>
                <a:latin typeface="Evolventa"/>
              </a:rPr>
              <a:t>выделенным</a:t>
            </a:r>
            <a:r>
              <a:rPr lang="en-US" sz="400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000" spc="-71" dirty="0" err="1" smtClean="0">
                <a:solidFill>
                  <a:srgbClr val="000000"/>
                </a:solidFill>
                <a:latin typeface="Evolventa"/>
              </a:rPr>
              <a:t>темам</a:t>
            </a:r>
            <a:r>
              <a:rPr lang="en-US" sz="3590" spc="-71" dirty="0" smtClean="0">
                <a:solidFill>
                  <a:srgbClr val="000000"/>
                </a:solidFill>
                <a:latin typeface="Evolventa"/>
              </a:rPr>
              <a:t>.</a:t>
            </a:r>
            <a:endParaRPr lang="en-US" sz="3590" spc="-71" dirty="0">
              <a:solidFill>
                <a:srgbClr val="000000"/>
              </a:solidFill>
              <a:latin typeface="Evolvent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sp>
        <p:nvSpPr>
          <p:cNvPr id="10" name="TextBox 10"/>
          <p:cNvSpPr txBox="1"/>
          <p:nvPr/>
        </p:nvSpPr>
        <p:spPr>
          <a:xfrm>
            <a:off x="2362200" y="2324100"/>
            <a:ext cx="13868400" cy="45012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en-US" sz="3590" spc="-71" dirty="0" smtClean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 Bold"/>
              </a:rPr>
              <a:t>Ожидаемые</a:t>
            </a:r>
            <a:r>
              <a:rPr lang="en-US" sz="4800" spc="-71" dirty="0">
                <a:solidFill>
                  <a:srgbClr val="000000"/>
                </a:solidFill>
                <a:latin typeface="Evolventa Bold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 Bold"/>
              </a:rPr>
              <a:t>результаты</a:t>
            </a:r>
            <a:r>
              <a:rPr lang="en-US" sz="4800" spc="-71" dirty="0">
                <a:solidFill>
                  <a:srgbClr val="000000"/>
                </a:solidFill>
                <a:latin typeface="Evolventa Bold"/>
              </a:rPr>
              <a:t>:  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В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результате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использования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предложенных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рекомендаций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,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подростки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по-новому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посмотрят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на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актуальные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для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них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проблемы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и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научатся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конструктивным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способам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>
                <a:solidFill>
                  <a:srgbClr val="000000"/>
                </a:solidFill>
                <a:latin typeface="Evolventa"/>
              </a:rPr>
              <a:t>их</a:t>
            </a:r>
            <a:r>
              <a:rPr lang="en-US" sz="4800" spc="-71" dirty="0">
                <a:solidFill>
                  <a:srgbClr val="000000"/>
                </a:solidFill>
                <a:latin typeface="Evolventa"/>
              </a:rPr>
              <a:t> </a:t>
            </a:r>
            <a:r>
              <a:rPr lang="en-US" sz="4800" spc="-71" dirty="0" err="1" smtClean="0">
                <a:solidFill>
                  <a:srgbClr val="000000"/>
                </a:solidFill>
                <a:latin typeface="Evolventa"/>
              </a:rPr>
              <a:t>решения</a:t>
            </a:r>
            <a:endParaRPr lang="ru-RU" sz="4800" spc="-71" dirty="0" smtClean="0">
              <a:solidFill>
                <a:srgbClr val="000000"/>
              </a:solidFill>
              <a:latin typeface="Evolventa"/>
            </a:endParaRPr>
          </a:p>
          <a:p>
            <a:pPr algn="ctr">
              <a:lnSpc>
                <a:spcPts val="3949"/>
              </a:lnSpc>
              <a:spcBef>
                <a:spcPct val="0"/>
              </a:spcBef>
            </a:pPr>
            <a:r>
              <a:rPr lang="ru-RU" sz="4800" spc="-71" dirty="0" smtClean="0">
                <a:solidFill>
                  <a:srgbClr val="000000"/>
                </a:solidFill>
                <a:latin typeface="Evolventa"/>
              </a:rPr>
              <a:t>Мы провели классный час и </a:t>
            </a:r>
            <a:r>
              <a:rPr lang="ru-RU" sz="4800" spc="-71" dirty="0" err="1" smtClean="0">
                <a:solidFill>
                  <a:srgbClr val="000000"/>
                </a:solidFill>
                <a:latin typeface="Evolventa"/>
              </a:rPr>
              <a:t>надеемся,что</a:t>
            </a:r>
            <a:r>
              <a:rPr lang="ru-RU" sz="4800" spc="-71" dirty="0" smtClean="0">
                <a:solidFill>
                  <a:srgbClr val="000000"/>
                </a:solidFill>
                <a:latin typeface="Evolventa"/>
              </a:rPr>
              <a:t> полученная информация поможет решить проблемы школьников</a:t>
            </a:r>
            <a:endParaRPr lang="en-US" sz="4800" spc="-71" dirty="0">
              <a:solidFill>
                <a:srgbClr val="000000"/>
              </a:solidFill>
              <a:latin typeface="Evolvent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C:\Users\Admin\Desktop\PfjQYlxkf-61__KnV5hBi8pJhQmluLwIkffcnlkfX7jQI32RFbbJOiGl78X8qndtn8Om5iSASdX1lK9atplvJwMw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972800" y="647700"/>
            <a:ext cx="5079207" cy="9029700"/>
          </a:xfrm>
          <a:prstGeom prst="rect">
            <a:avLst/>
          </a:prstGeom>
          <a:noFill/>
        </p:spPr>
      </p:pic>
      <p:pic>
        <p:nvPicPr>
          <p:cNvPr id="23558" name="Picture 6" descr="C:\Users\Admin\Desktop\O-ujIhyil8Zj5psK8FLkBQbJjapLBoduyZsn3ti15l-2A9T06ZDg5UR89_0s_SQDgGDQgMJsvifi8esakCkqp8uY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4229100"/>
            <a:ext cx="9677400" cy="544353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C:\Users\Admin\Desktop\O33NGL62kjZG1LB12WTnBrRJhrZvTWwRdZ69ZnSCR-m1dFsC1C_Wl3K_b4p0ElEBu1uHBv0dfX0mdn8p5za3vaU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342900"/>
            <a:ext cx="9211734" cy="5181600"/>
          </a:xfrm>
          <a:prstGeom prst="rect">
            <a:avLst/>
          </a:prstGeom>
          <a:noFill/>
        </p:spPr>
      </p:pic>
      <p:pic>
        <p:nvPicPr>
          <p:cNvPr id="3" name="Picture 5" descr="C:\Users\Admin\Desktop\lbipT7dIxwb6gv7YUxQb1VZLHhlTaSLsj7umRUezMsrOdhBlJ_h2hhoA4X2h3ZMHF31-n88Ae8zvwEpg9WbWxqpZ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72800" y="342900"/>
            <a:ext cx="5357813" cy="9525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511</Words>
  <Application>Microsoft Office PowerPoint</Application>
  <PresentationFormat>Произвольный</PresentationFormat>
  <Paragraphs>62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Arimo Italics</vt:lpstr>
      <vt:lpstr>Evolventa</vt:lpstr>
      <vt:lpstr>Evolventa Bold</vt:lpstr>
      <vt:lpstr>Arial</vt:lpstr>
      <vt:lpstr>Calibri</vt:lpstr>
      <vt:lpstr>Evolventa Italics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На тему «Актуальные проблемы подростков»</dc:title>
  <cp:lastModifiedBy>Асус</cp:lastModifiedBy>
  <cp:revision>33</cp:revision>
  <cp:lastPrinted>2022-05-19T07:59:04Z</cp:lastPrinted>
  <dcterms:created xsi:type="dcterms:W3CDTF">2006-08-16T00:00:00Z</dcterms:created>
  <dcterms:modified xsi:type="dcterms:W3CDTF">2022-05-19T07:59:30Z</dcterms:modified>
  <dc:identifier>DAE_n1X8WU8</dc:identifier>
</cp:coreProperties>
</file>

<file path=docProps/thumbnail.jpeg>
</file>